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9"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EB775-3D2B-45D0-A6C1-0F5708FEE584}" v="2" dt="2024-04-03T13:27:39.3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1FD0E-6E66-4C0E-86F8-00100A67139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FDCD174-ED2C-445E-AA1B-338836D74F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3CAD730-697C-4ABF-9871-280E0E9D7EDF}"/>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5" name="Fußzeilenplatzhalter 4">
            <a:extLst>
              <a:ext uri="{FF2B5EF4-FFF2-40B4-BE49-F238E27FC236}">
                <a16:creationId xmlns:a16="http://schemas.microsoft.com/office/drawing/2014/main" id="{48073399-6513-4CC9-AC88-F38AA370CB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696E4CE-E9A8-40E9-AFCE-456D2DA2526C}"/>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997888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0673D-9CDA-4864-978D-33E626D986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5EE88A8-E720-429D-8B23-E249758051F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F5BF6D-0569-49E0-83C3-09D65FA4EA4F}"/>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5" name="Fußzeilenplatzhalter 4">
            <a:extLst>
              <a:ext uri="{FF2B5EF4-FFF2-40B4-BE49-F238E27FC236}">
                <a16:creationId xmlns:a16="http://schemas.microsoft.com/office/drawing/2014/main" id="{C3383837-5C7C-45EE-A106-837F46FC65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F66075-9B5F-4F5B-A5AC-1BACF711FFEC}"/>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323730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7DFA4-CB46-410F-A4F8-5C4363C6339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34F4707-23A1-43F1-A996-6D835A7D5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2ECBFA6-4708-4D82-A08A-6330FAFF126C}"/>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5" name="Fußzeilenplatzhalter 4">
            <a:extLst>
              <a:ext uri="{FF2B5EF4-FFF2-40B4-BE49-F238E27FC236}">
                <a16:creationId xmlns:a16="http://schemas.microsoft.com/office/drawing/2014/main" id="{E4B95424-097C-419E-8B67-039DB72456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1CE248-44B2-40A2-9E49-CA13A1B3DE95}"/>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377452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49D6D-7A37-4EDF-988E-EA87F15C12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D239401-4BFE-4B3B-8E1B-0B62FF8276F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2899D79-D76F-4AD6-8122-DD01276FCB6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4E40911-8393-4622-8BE6-6E783CE03EEF}"/>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6" name="Fußzeilenplatzhalter 5">
            <a:extLst>
              <a:ext uri="{FF2B5EF4-FFF2-40B4-BE49-F238E27FC236}">
                <a16:creationId xmlns:a16="http://schemas.microsoft.com/office/drawing/2014/main" id="{4C091EDA-1A2A-4DE7-AD50-3F8541E0C42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2782E4-EB17-4B98-BDA0-EF6321F97A70}"/>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46509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1CD73-8422-459A-B836-64783DE1FC9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5D93E81-DA26-42A3-9770-C367743AA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BF08362-CEFD-4A46-B7DC-CACD0369A20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1F3544-D803-43DD-9A99-F388026A8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98E328-2D26-4719-87E5-A27351DE78F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83C47FF-6CB2-4D79-AEAF-3A14F9031AEF}"/>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8" name="Fußzeilenplatzhalter 7">
            <a:extLst>
              <a:ext uri="{FF2B5EF4-FFF2-40B4-BE49-F238E27FC236}">
                <a16:creationId xmlns:a16="http://schemas.microsoft.com/office/drawing/2014/main" id="{F48D4A23-73AD-435A-AA69-3D573E37A48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50F2B2D-98A4-4009-8D28-4F5EEA87446B}"/>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426504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E352A-3B9A-4B18-9C92-ABC056DA297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ACC167E-466B-423F-835B-21E1BCAC5151}"/>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4" name="Fußzeilenplatzhalter 3">
            <a:extLst>
              <a:ext uri="{FF2B5EF4-FFF2-40B4-BE49-F238E27FC236}">
                <a16:creationId xmlns:a16="http://schemas.microsoft.com/office/drawing/2014/main" id="{1558ADE9-2BCA-4B63-9154-88073C9F277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5620F3A-AB96-4729-A082-C712749CD208}"/>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193713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69FEDE-0CC4-4381-B2ED-4929CC29F98F}"/>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3" name="Fußzeilenplatzhalter 2">
            <a:extLst>
              <a:ext uri="{FF2B5EF4-FFF2-40B4-BE49-F238E27FC236}">
                <a16:creationId xmlns:a16="http://schemas.microsoft.com/office/drawing/2014/main" id="{B2609314-3A63-4264-9CC2-7ABEBDE942D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AC77212-0CC9-4D09-ADD6-85910E1CC589}"/>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98574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E1F9B-1842-4CE4-A437-FDA8A8D6D2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FC82866-08A1-4FC8-A2E7-719AB1027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F4B3AB4-98DF-4A2B-B2B2-3C7D6A53A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CCA344F-9507-4DD6-BA52-35895F37A851}"/>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6" name="Fußzeilenplatzhalter 5">
            <a:extLst>
              <a:ext uri="{FF2B5EF4-FFF2-40B4-BE49-F238E27FC236}">
                <a16:creationId xmlns:a16="http://schemas.microsoft.com/office/drawing/2014/main" id="{C7F7604B-628E-49DC-8AA2-D85B97EBF6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57AC52-FBF8-491D-9D1F-B5DC9F6645C1}"/>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244054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B3886-335B-4C6D-8980-71F8394FE3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55902DB-08F3-45E0-8C38-D1C74BF79A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2AC5077-F1B1-4C6F-821A-D20AAE3F1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154B6B0-C5A0-4E4A-8B2B-CEB08E3BDDA6}"/>
              </a:ext>
            </a:extLst>
          </p:cNvPr>
          <p:cNvSpPr>
            <a:spLocks noGrp="1"/>
          </p:cNvSpPr>
          <p:nvPr>
            <p:ph type="dt" sz="half" idx="10"/>
          </p:nvPr>
        </p:nvSpPr>
        <p:spPr/>
        <p:txBody>
          <a:bodyPr/>
          <a:lstStyle/>
          <a:p>
            <a:fld id="{AF6A34AE-ECBD-49BE-94E7-7A4F03F3A4C0}" type="datetimeFigureOut">
              <a:rPr lang="de-DE" smtClean="0"/>
              <a:t>15.05.2024</a:t>
            </a:fld>
            <a:endParaRPr lang="de-DE"/>
          </a:p>
        </p:txBody>
      </p:sp>
      <p:sp>
        <p:nvSpPr>
          <p:cNvPr id="6" name="Fußzeilenplatzhalter 5">
            <a:extLst>
              <a:ext uri="{FF2B5EF4-FFF2-40B4-BE49-F238E27FC236}">
                <a16:creationId xmlns:a16="http://schemas.microsoft.com/office/drawing/2014/main" id="{B29BDE19-596E-49DB-8A0A-1DCC645524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58A365-BC09-45AE-B750-0E7D6EBF57DB}"/>
              </a:ext>
            </a:extLst>
          </p:cNvPr>
          <p:cNvSpPr>
            <a:spLocks noGrp="1"/>
          </p:cNvSpPr>
          <p:nvPr>
            <p:ph type="sldNum" sz="quarter" idx="12"/>
          </p:nvPr>
        </p:nvSpPr>
        <p:spPr/>
        <p:txBody>
          <a:bodyPr/>
          <a:lstStyle/>
          <a:p>
            <a:fld id="{D6DE688F-49BA-45CB-BAF1-10EC24686A63}" type="slidenum">
              <a:rPr lang="de-DE" smtClean="0"/>
              <a:t>‹Nr.›</a:t>
            </a:fld>
            <a:endParaRPr lang="de-DE"/>
          </a:p>
        </p:txBody>
      </p:sp>
    </p:spTree>
    <p:extLst>
      <p:ext uri="{BB962C8B-B14F-4D97-AF65-F5344CB8AC3E}">
        <p14:creationId xmlns:p14="http://schemas.microsoft.com/office/powerpoint/2010/main" val="260835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8C6DA1-0A7E-803A-2A16-DCFC36213EA7}"/>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hteck 7">
            <a:extLst>
              <a:ext uri="{FF2B5EF4-FFF2-40B4-BE49-F238E27FC236}">
                <a16:creationId xmlns:a16="http://schemas.microsoft.com/office/drawing/2014/main" id="{E484BC6C-B91B-B8EC-2889-14C170B9652B}"/>
              </a:ext>
            </a:extLst>
          </p:cNvPr>
          <p:cNvSpPr/>
          <p:nvPr userDrawn="1"/>
        </p:nvSpPr>
        <p:spPr>
          <a:xfrm>
            <a:off x="0" y="0"/>
            <a:ext cx="12192000"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6340C0EC-EF72-4CC4-AAE1-101F8F397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23011A1F-02C5-4EBE-8AE4-829DFFEC2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46BF4CA-82AE-48A3-B330-DC2520AB6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A34AE-ECBD-49BE-94E7-7A4F03F3A4C0}" type="datetimeFigureOut">
              <a:rPr lang="de-DE" smtClean="0"/>
              <a:t>15.05.2024</a:t>
            </a:fld>
            <a:endParaRPr lang="de-DE"/>
          </a:p>
        </p:txBody>
      </p:sp>
      <p:sp>
        <p:nvSpPr>
          <p:cNvPr id="5" name="Fußzeilenplatzhalter 4">
            <a:extLst>
              <a:ext uri="{FF2B5EF4-FFF2-40B4-BE49-F238E27FC236}">
                <a16:creationId xmlns:a16="http://schemas.microsoft.com/office/drawing/2014/main" id="{E3473E33-ADC0-4DB9-86DE-CBE41C600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369E25-766C-4496-8B23-02B2CDE44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E688F-49BA-45CB-BAF1-10EC24686A63}" type="slidenum">
              <a:rPr lang="de-DE" smtClean="0"/>
              <a:t>‹Nr.›</a:t>
            </a:fld>
            <a:endParaRPr lang="de-DE"/>
          </a:p>
        </p:txBody>
      </p:sp>
    </p:spTree>
    <p:extLst>
      <p:ext uri="{BB962C8B-B14F-4D97-AF65-F5344CB8AC3E}">
        <p14:creationId xmlns:p14="http://schemas.microsoft.com/office/powerpoint/2010/main" val="341367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4AA6D-9CD4-EBE1-D0CC-F13CE0B04AE7}"/>
              </a:ext>
            </a:extLst>
          </p:cNvPr>
          <p:cNvSpPr>
            <a:spLocks noGrp="1"/>
          </p:cNvSpPr>
          <p:nvPr>
            <p:ph type="title"/>
          </p:nvPr>
        </p:nvSpPr>
        <p:spPr/>
        <p:txBody>
          <a:bodyPr/>
          <a:lstStyle/>
          <a:p>
            <a:r>
              <a:rPr lang="de-DE"/>
              <a:t>Wer sind wir, und was ist die Stiftskapelle?</a:t>
            </a:r>
            <a:endParaRPr lang="de-DE" dirty="0"/>
          </a:p>
        </p:txBody>
      </p:sp>
      <p:pic>
        <p:nvPicPr>
          <p:cNvPr id="6" name="Inhaltsplatzhalter 5" descr="Ein Bild, das draußen, Gebäude, Pflanze, Baum enthält.&#10;&#10;Automatisch generierte Beschreibung">
            <a:extLst>
              <a:ext uri="{FF2B5EF4-FFF2-40B4-BE49-F238E27FC236}">
                <a16:creationId xmlns:a16="http://schemas.microsoft.com/office/drawing/2014/main" id="{045FB1A2-593E-ADFD-0BA9-91BAA272D859}"/>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770577" y="1825625"/>
            <a:ext cx="4516746" cy="4351338"/>
          </a:xfrm>
        </p:spPr>
      </p:pic>
      <p:sp>
        <p:nvSpPr>
          <p:cNvPr id="4" name="Inhaltsplatzhalter 3">
            <a:extLst>
              <a:ext uri="{FF2B5EF4-FFF2-40B4-BE49-F238E27FC236}">
                <a16:creationId xmlns:a16="http://schemas.microsoft.com/office/drawing/2014/main" id="{4CBCD4DD-C482-445A-B31D-7106471986D9}"/>
              </a:ext>
            </a:extLst>
          </p:cNvPr>
          <p:cNvSpPr>
            <a:spLocks noGrp="1"/>
          </p:cNvSpPr>
          <p:nvPr>
            <p:ph sz="half" idx="2"/>
          </p:nvPr>
        </p:nvSpPr>
        <p:spPr>
          <a:xfrm>
            <a:off x="5400675" y="1825625"/>
            <a:ext cx="5953125" cy="4351338"/>
          </a:xfrm>
        </p:spPr>
        <p:txBody>
          <a:bodyPr/>
          <a:lstStyle/>
          <a:p>
            <a:pPr marL="0" indent="0">
              <a:buNone/>
            </a:pPr>
            <a:r>
              <a:rPr lang="de-DE" sz="2400" dirty="0"/>
              <a:t>Die EFG Schwülper, in der Nähe von Braunschweig hat 71 Mitglieder. Pastor ist Fabian Bromann.</a:t>
            </a:r>
          </a:p>
          <a:p>
            <a:pPr marL="0" indent="0">
              <a:buNone/>
            </a:pPr>
            <a:r>
              <a:rPr lang="de-DE" sz="2400" dirty="0"/>
              <a:t>Seit Beginn, 1946, trifft sich die Gemeinde in den Räumen des </a:t>
            </a:r>
            <a:r>
              <a:rPr lang="de-DE" sz="2400" dirty="0" err="1"/>
              <a:t>ehm</a:t>
            </a:r>
            <a:r>
              <a:rPr lang="de-DE" sz="2400" dirty="0"/>
              <a:t>. Hospital St. Gebharde.</a:t>
            </a:r>
          </a:p>
          <a:p>
            <a:pPr marL="0" indent="0">
              <a:buNone/>
            </a:pPr>
            <a:r>
              <a:rPr lang="de-DE" sz="2400" dirty="0"/>
              <a:t>Die Stiftsanlage wurde 1618 von Gebhardt von Mahrenholz gestiftet als Dank an Gott für die Genesung von schwerer Krankheit. 1726 wurde die Anlage durch eine Kapelle erweitert. 1970 wurde die Stiftung aufgelöst und die Anlage der EFG Schwülper übertragen</a:t>
            </a:r>
          </a:p>
          <a:p>
            <a:pPr marL="0" indent="0">
              <a:buNone/>
            </a:pPr>
            <a:endParaRPr lang="de-DE" dirty="0"/>
          </a:p>
        </p:txBody>
      </p:sp>
    </p:spTree>
    <p:extLst>
      <p:ext uri="{BB962C8B-B14F-4D97-AF65-F5344CB8AC3E}">
        <p14:creationId xmlns:p14="http://schemas.microsoft.com/office/powerpoint/2010/main" val="38172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99653-13D1-D29E-C3E4-8A395752CBA1}"/>
              </a:ext>
            </a:extLst>
          </p:cNvPr>
          <p:cNvSpPr>
            <a:spLocks noGrp="1"/>
          </p:cNvSpPr>
          <p:nvPr>
            <p:ph type="title"/>
          </p:nvPr>
        </p:nvSpPr>
        <p:spPr>
          <a:xfrm>
            <a:off x="838200" y="365126"/>
            <a:ext cx="10515600" cy="836146"/>
          </a:xfrm>
        </p:spPr>
        <p:txBody>
          <a:bodyPr/>
          <a:lstStyle/>
          <a:p>
            <a:r>
              <a:rPr lang="de-DE" dirty="0"/>
              <a:t>Altes Gebäude &gt; Sanierungsbedarf</a:t>
            </a:r>
          </a:p>
        </p:txBody>
      </p:sp>
      <p:pic>
        <p:nvPicPr>
          <p:cNvPr id="6" name="Inhaltsplatzhalter 5" descr="Ein Bild, das draußen, Gebäude, Haus, Baum enthält.&#10;&#10;Automatisch generierte Beschreibung">
            <a:extLst>
              <a:ext uri="{FF2B5EF4-FFF2-40B4-BE49-F238E27FC236}">
                <a16:creationId xmlns:a16="http://schemas.microsoft.com/office/drawing/2014/main" id="{5D03A758-5524-7F8A-E43B-6F848AF5284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1366836" y="1366837"/>
            <a:ext cx="3114676" cy="4129645"/>
          </a:xfrm>
        </p:spPr>
      </p:pic>
      <p:pic>
        <p:nvPicPr>
          <p:cNvPr id="8" name="Inhaltsplatzhalter 7" descr="Ein Bild, das Screenshot, Baumaterial, Gebäude, Wand enthält.&#10;&#10;Automatisch generierte Beschreibung">
            <a:extLst>
              <a:ext uri="{FF2B5EF4-FFF2-40B4-BE49-F238E27FC236}">
                <a16:creationId xmlns:a16="http://schemas.microsoft.com/office/drawing/2014/main" id="{6A39011C-90A3-736B-4719-518C05EDF0C7}"/>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90676" y="1358997"/>
            <a:ext cx="2000250" cy="1325564"/>
          </a:xfrm>
        </p:spPr>
      </p:pic>
      <p:pic>
        <p:nvPicPr>
          <p:cNvPr id="10" name="Grafik 9" descr="Ein Bild, das Text, Mobiliar, Stuhl, Im Haus enthält.&#10;&#10;Automatisch generierte Beschreibung">
            <a:extLst>
              <a:ext uri="{FF2B5EF4-FFF2-40B4-BE49-F238E27FC236}">
                <a16:creationId xmlns:a16="http://schemas.microsoft.com/office/drawing/2014/main" id="{2320244E-CB49-FD5C-2CCA-4D1656349F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95216" y="1361517"/>
            <a:ext cx="1780923" cy="1447800"/>
          </a:xfrm>
          <a:prstGeom prst="rect">
            <a:avLst/>
          </a:prstGeom>
        </p:spPr>
      </p:pic>
      <p:sp>
        <p:nvSpPr>
          <p:cNvPr id="11" name="Textfeld 10">
            <a:extLst>
              <a:ext uri="{FF2B5EF4-FFF2-40B4-BE49-F238E27FC236}">
                <a16:creationId xmlns:a16="http://schemas.microsoft.com/office/drawing/2014/main" id="{55521855-A684-9185-8219-71964652F937}"/>
              </a:ext>
            </a:extLst>
          </p:cNvPr>
          <p:cNvSpPr txBox="1"/>
          <p:nvPr/>
        </p:nvSpPr>
        <p:spPr>
          <a:xfrm>
            <a:off x="5185802" y="1272292"/>
            <a:ext cx="6415522" cy="4121769"/>
          </a:xfrm>
          <a:prstGeom prst="rect">
            <a:avLst/>
          </a:prstGeom>
          <a:noFill/>
        </p:spPr>
        <p:txBody>
          <a:bodyPr wrap="square" rtlCol="0">
            <a:spAutoFit/>
          </a:bodyPr>
          <a:lstStyle/>
          <a:p>
            <a:pPr>
              <a:lnSpc>
                <a:spcPct val="80000"/>
              </a:lnSpc>
              <a:spcAft>
                <a:spcPts val="600"/>
              </a:spcAft>
            </a:pPr>
            <a:r>
              <a:rPr lang="de-DE" sz="2200" dirty="0">
                <a:solidFill>
                  <a:schemeClr val="bg1"/>
                </a:solidFill>
              </a:rPr>
              <a:t>Im Bereich der Kapelle der Stiftsanlage besteht ein Sanierungsbedarf aufgrund absackender bzw. beschädigter Außenwände und notwendiger Ertüchtigungen im Bereich des Dachstuhls. </a:t>
            </a:r>
          </a:p>
          <a:p>
            <a:pPr>
              <a:lnSpc>
                <a:spcPct val="80000"/>
              </a:lnSpc>
              <a:spcAft>
                <a:spcPts val="600"/>
              </a:spcAft>
            </a:pPr>
            <a:r>
              <a:rPr lang="de-DE" sz="2200" dirty="0">
                <a:solidFill>
                  <a:schemeClr val="bg1"/>
                </a:solidFill>
              </a:rPr>
              <a:t>Schadensgutachten und Kostenschätzungen von Fachexperten erwarten Sanierungskosten von 445.000 EUR für die denkmalrechtlich genehmigte Sanierung der Kapelle. </a:t>
            </a:r>
          </a:p>
          <a:p>
            <a:pPr>
              <a:lnSpc>
                <a:spcPct val="80000"/>
              </a:lnSpc>
              <a:spcAft>
                <a:spcPts val="600"/>
              </a:spcAft>
            </a:pPr>
            <a:r>
              <a:rPr lang="de-DE" sz="2200" dirty="0">
                <a:solidFill>
                  <a:schemeClr val="bg1"/>
                </a:solidFill>
              </a:rPr>
              <a:t>Für die Finanzierung der Baumaßname haben wir uns um die Förderung von Dritten bemüht und derzeit Förder-Zusagen in der Höhe von 285.000 EUR erhalten. Damit kommen aktuell auf die Gemeinde Kosten in der Größenordnung von 160.000 EUR zu.</a:t>
            </a:r>
          </a:p>
          <a:p>
            <a:pPr>
              <a:lnSpc>
                <a:spcPct val="80000"/>
              </a:lnSpc>
            </a:pPr>
            <a:endParaRPr lang="de-DE" sz="2200" dirty="0">
              <a:solidFill>
                <a:schemeClr val="bg1"/>
              </a:solidFill>
            </a:endParaRPr>
          </a:p>
        </p:txBody>
      </p:sp>
      <p:sp>
        <p:nvSpPr>
          <p:cNvPr id="12" name="Rechteck 11">
            <a:extLst>
              <a:ext uri="{FF2B5EF4-FFF2-40B4-BE49-F238E27FC236}">
                <a16:creationId xmlns:a16="http://schemas.microsoft.com/office/drawing/2014/main" id="{E4A24915-5B23-6105-5E5C-C285B21422DF}"/>
              </a:ext>
            </a:extLst>
          </p:cNvPr>
          <p:cNvSpPr/>
          <p:nvPr/>
        </p:nvSpPr>
        <p:spPr>
          <a:xfrm>
            <a:off x="590676" y="5576047"/>
            <a:ext cx="11117230" cy="10578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Durch die Unterstützung der Gemeinden des Landesverbandes möchten wir versuchen, die finanzielle Belastung für den Gemeindehaushalt zu </a:t>
            </a:r>
            <a:r>
              <a:rPr lang="de-DE" sz="2200">
                <a:solidFill>
                  <a:schemeClr val="tx1"/>
                </a:solidFill>
              </a:rPr>
              <a:t>reduzieren.</a:t>
            </a:r>
            <a:endParaRPr lang="de-DE" sz="2200" dirty="0">
              <a:solidFill>
                <a:schemeClr val="tx1"/>
              </a:solidFill>
            </a:endParaRPr>
          </a:p>
        </p:txBody>
      </p:sp>
    </p:spTree>
    <p:extLst>
      <p:ext uri="{BB962C8B-B14F-4D97-AF65-F5344CB8AC3E}">
        <p14:creationId xmlns:p14="http://schemas.microsoft.com/office/powerpoint/2010/main" val="259552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CD4FAD8-A351-EE95-CE3C-C61906A5088A}"/>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CAB50B0-765A-492C-BCA4-5EBED1E228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81825" y="0"/>
            <a:ext cx="4951928" cy="3901823"/>
          </a:xfrm>
          <a:prstGeom prst="rect">
            <a:avLst/>
          </a:prstGeom>
        </p:spPr>
      </p:pic>
      <p:pic>
        <p:nvPicPr>
          <p:cNvPr id="4" name="Inhaltsplatzhalter 5" descr="Ein Bild, das draußen, Gebäude, Haus, Baum enthält.&#10;&#10;Automatisch generierte Beschreibung">
            <a:extLst>
              <a:ext uri="{FF2B5EF4-FFF2-40B4-BE49-F238E27FC236}">
                <a16:creationId xmlns:a16="http://schemas.microsoft.com/office/drawing/2014/main" id="{AC1F9AD7-0F06-6BF6-DCDE-6CC4C448F1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34625" y="946202"/>
            <a:ext cx="4312575" cy="5717899"/>
          </a:xfrm>
          <a:prstGeom prst="rect">
            <a:avLst/>
          </a:prstGeom>
        </p:spPr>
      </p:pic>
      <p:pic>
        <p:nvPicPr>
          <p:cNvPr id="5" name="Inhaltsplatzhalter 7" descr="Ein Bild, das Screenshot, Baumaterial, Gebäude, Wand enthält.&#10;&#10;Automatisch generierte Beschreibung">
            <a:extLst>
              <a:ext uri="{FF2B5EF4-FFF2-40B4-BE49-F238E27FC236}">
                <a16:creationId xmlns:a16="http://schemas.microsoft.com/office/drawing/2014/main" id="{0C8167B7-4FE2-0591-7BEC-DC0598AA752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8620" y="0"/>
            <a:ext cx="5687597" cy="3769166"/>
          </a:xfrm>
          <a:prstGeom prst="rect">
            <a:avLst/>
          </a:prstGeom>
        </p:spPr>
      </p:pic>
      <p:pic>
        <p:nvPicPr>
          <p:cNvPr id="6" name="Grafik 5" descr="Ein Bild, das Text, Mobiliar, Stuhl, Im Haus enthält.&#10;&#10;Automatisch generierte Beschreibung">
            <a:extLst>
              <a:ext uri="{FF2B5EF4-FFF2-40B4-BE49-F238E27FC236}">
                <a16:creationId xmlns:a16="http://schemas.microsoft.com/office/drawing/2014/main" id="{EA4A240C-1258-A53B-74E7-B22FDA9F02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81825" y="3459195"/>
            <a:ext cx="3873101" cy="3148635"/>
          </a:xfrm>
          <a:prstGeom prst="rect">
            <a:avLst/>
          </a:prstGeom>
        </p:spPr>
      </p:pic>
    </p:spTree>
    <p:extLst>
      <p:ext uri="{BB962C8B-B14F-4D97-AF65-F5344CB8AC3E}">
        <p14:creationId xmlns:p14="http://schemas.microsoft.com/office/powerpoint/2010/main" val="21903018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Breitbild</PresentationFormat>
  <Paragraphs>9</Paragraphs>
  <Slides>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Calibri</vt:lpstr>
      <vt:lpstr>Calibri Light</vt:lpstr>
      <vt:lpstr>Office</vt:lpstr>
      <vt:lpstr>Wer sind wir, und was ist die Stiftskapelle?</vt:lpstr>
      <vt:lpstr>Altes Gebäude &gt; Sanierungsbedarf</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Sanierung Stiftsanlage</dc:title>
  <dc:creator>Reinhard Spatz</dc:creator>
  <cp:lastModifiedBy>Fabian Bromann</cp:lastModifiedBy>
  <cp:revision>13</cp:revision>
  <dcterms:created xsi:type="dcterms:W3CDTF">2021-06-27T10:12:42Z</dcterms:created>
  <dcterms:modified xsi:type="dcterms:W3CDTF">2024-05-15T10:52:01Z</dcterms:modified>
</cp:coreProperties>
</file>